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66"/>
    <a:srgbClr val="000099"/>
    <a:srgbClr val="9FFFFF"/>
    <a:srgbClr val="CCEC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e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B6A67-2009-44E9-93A1-AC710B72241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E23F2-16DA-42FC-9A5F-725E79F83ED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CA230-171F-436C-A226-54A50676E3A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7A839-70B8-4518-98CB-05663805F9D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2E341-AD72-4F82-90DB-486A2BC5099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47C4-5900-4609-A170-5F36B07606D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6BC5F-8648-4E60-BE04-82EB469ACE7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8638A-C438-49D7-B762-0A463BB62C1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D600E-F12C-40B4-9E82-A303FE643E1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C289F-D3DA-41E5-B4C0-D4A16EE4458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9CB9A-EDD3-4F43-A601-805A2C4AD88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 předlohy nadpisů.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styly předlohy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Třetí úroveň</a:t>
            </a:r>
          </a:p>
          <a:p>
            <a:pPr lvl="3"/>
            <a:r>
              <a:rPr lang="sk-SK" smtClean="0"/>
              <a:t>Čtvrtá úroveň</a:t>
            </a:r>
          </a:p>
          <a:p>
            <a:pPr lvl="4"/>
            <a:r>
              <a:rPr lang="sk-SK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A2DC2AA-FBF2-45A9-86B5-FAF7054BDCB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oleObject" Target="../embeddings/Dokument_programu_Microsoft_Office_Word_97_-_20033.doc"/><Relationship Id="rId5" Type="http://schemas.openxmlformats.org/officeDocument/2006/relationships/oleObject" Target="../embeddings/Dokument_programu_Microsoft_Office_Word_97_-_20032.doc"/><Relationship Id="rId4" Type="http://schemas.openxmlformats.org/officeDocument/2006/relationships/oleObject" Target="../embeddings/Dokument_programu_Microsoft_Office_Word_97_-_2003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Dokument_programu_Microsoft_Office_Word_97_-_20037.doc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2.xml"/><Relationship Id="rId6" Type="http://schemas.openxmlformats.org/officeDocument/2006/relationships/oleObject" Target="../embeddings/Dokument_programu_Microsoft_Office_Word_97_-_20036.doc"/><Relationship Id="rId5" Type="http://schemas.openxmlformats.org/officeDocument/2006/relationships/oleObject" Target="../embeddings/Dokument_programu_Microsoft_Office_Word_97_-_20035.doc"/><Relationship Id="rId4" Type="http://schemas.openxmlformats.org/officeDocument/2006/relationships/oleObject" Target="../embeddings/Dokument_programu_Microsoft_Office_Word_97_-_20034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3.xml"/><Relationship Id="rId6" Type="http://schemas.openxmlformats.org/officeDocument/2006/relationships/oleObject" Target="../embeddings/Dokument_programu_Microsoft_Office_Word_97_-_200310.doc"/><Relationship Id="rId5" Type="http://schemas.openxmlformats.org/officeDocument/2006/relationships/oleObject" Target="../embeddings/Dokument_programu_Microsoft_Office_Word_97_-_20039.doc"/><Relationship Id="rId4" Type="http://schemas.openxmlformats.org/officeDocument/2006/relationships/oleObject" Target="../embeddings/Dokument_programu_Microsoft_Office_Word_97_-_20038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4.vml"/><Relationship Id="rId1" Type="http://schemas.openxmlformats.org/officeDocument/2006/relationships/themeOverride" Target="../theme/themeOverride4.xml"/><Relationship Id="rId6" Type="http://schemas.openxmlformats.org/officeDocument/2006/relationships/oleObject" Target="../embeddings/Dokument_programu_Microsoft_Office_Word_97_-_200313.doc"/><Relationship Id="rId5" Type="http://schemas.openxmlformats.org/officeDocument/2006/relationships/oleObject" Target="../embeddings/Dokument_programu_Microsoft_Office_Word_97_-_200312.doc"/><Relationship Id="rId4" Type="http://schemas.openxmlformats.org/officeDocument/2006/relationships/oleObject" Target="../embeddings/Dokument_programu_Microsoft_Office_Word_97_-_200311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5.xml"/><Relationship Id="rId5" Type="http://schemas.openxmlformats.org/officeDocument/2006/relationships/oleObject" Target="../embeddings/Dokument_programu_Microsoft_Office_Word_97_-_200315.doc"/><Relationship Id="rId4" Type="http://schemas.openxmlformats.org/officeDocument/2006/relationships/oleObject" Target="../embeddings/Dokument_programu_Microsoft_Office_Word_97_-_200314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ECFF"/>
            </a:gs>
            <a:gs pos="100000">
              <a:srgbClr val="9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700088" y="1101725"/>
          <a:ext cx="8124825" cy="1412875"/>
        </p:xfrm>
        <a:graphic>
          <a:graphicData uri="http://schemas.openxmlformats.org/presentationml/2006/ole">
            <p:oleObj spid="_x0000_s1026" name="Dokument" r:id="rId4" imgW="8255520" imgH="1449360" progId="Word.Document.8">
              <p:embed/>
            </p:oleObj>
          </a:graphicData>
        </a:graphic>
      </p:graphicFrame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  <a:gradFill rotWithShape="0">
            <a:gsLst>
              <a:gs pos="0">
                <a:schemeClr val="bg1"/>
              </a:gs>
              <a:gs pos="100000">
                <a:srgbClr val="CCECFF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sk-SK" sz="22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sk-SK" sz="22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. </a:t>
            </a:r>
            <a:r>
              <a:rPr lang="sk-SK" sz="22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Celé čísla a matematická indukcia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228600" y="4572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Definícia 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5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1</a:t>
            </a:r>
            <a:r>
              <a:rPr lang="sk-SK" sz="2200">
                <a:latin typeface="Garamond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228600" y="2209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5.1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298450" y="2901950"/>
          <a:ext cx="8124825" cy="446088"/>
        </p:xfrm>
        <a:graphic>
          <a:graphicData uri="http://schemas.openxmlformats.org/presentationml/2006/ole">
            <p:oleObj spid="_x0000_s1027" name="Dokument" r:id="rId5" imgW="7882200" imgH="438120" progId="Word.Document.8">
              <p:embed/>
            </p:oleObj>
          </a:graphicData>
        </a:graphic>
      </p:graphicFrame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228600" y="3124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5.2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2068" name="Object 20"/>
          <p:cNvGraphicFramePr>
            <a:graphicFrameLocks noChangeAspect="1"/>
          </p:cNvGraphicFramePr>
          <p:nvPr/>
        </p:nvGraphicFramePr>
        <p:xfrm>
          <a:off x="298450" y="3735388"/>
          <a:ext cx="7872413" cy="446087"/>
        </p:xfrm>
        <a:graphic>
          <a:graphicData uri="http://schemas.openxmlformats.org/presentationml/2006/ole">
            <p:oleObj spid="_x0000_s1028" name="Dokument" r:id="rId6" imgW="7520400" imgH="438120" progId="Word.Document.8">
              <p:embed/>
            </p:oleObj>
          </a:graphicData>
        </a:graphic>
      </p:graphicFrame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228600" y="4038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ôkaz matematickou indukciou :</a:t>
            </a:r>
            <a:endParaRPr lang="sk-SK" sz="220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228600" y="5334000"/>
            <a:ext cx="7772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758825" indent="-476250">
              <a:tabLst>
                <a:tab pos="387350" algn="l"/>
                <a:tab pos="758825" algn="l"/>
              </a:tabLst>
            </a:pPr>
            <a:r>
              <a:rPr lang="sk-SK" sz="2000">
                <a:latin typeface="Garamond" pitchFamily="18" charset="0"/>
              </a:rPr>
              <a:t>	I. 	výrok </a:t>
            </a:r>
            <a:r>
              <a:rPr lang="sk-SK" sz="2000" b="1">
                <a:latin typeface="Garamond" pitchFamily="18" charset="0"/>
              </a:rPr>
              <a:t>P( 1</a:t>
            </a:r>
            <a:r>
              <a:rPr lang="sk-SK" sz="2000" b="1" i="1">
                <a:latin typeface="Garamond" pitchFamily="18" charset="0"/>
              </a:rPr>
              <a:t> </a:t>
            </a:r>
            <a:r>
              <a:rPr lang="sk-SK" sz="2000" b="1">
                <a:latin typeface="Garamond" pitchFamily="18" charset="0"/>
              </a:rPr>
              <a:t>) </a:t>
            </a:r>
            <a:r>
              <a:rPr lang="sk-SK" sz="2000">
                <a:latin typeface="Garamond" pitchFamily="18" charset="0"/>
              </a:rPr>
              <a:t>je pravdivý</a:t>
            </a:r>
          </a:p>
          <a:p>
            <a:pPr marL="758825" indent="-476250">
              <a:tabLst>
                <a:tab pos="387350" algn="l"/>
                <a:tab pos="758825" algn="l"/>
              </a:tabLst>
            </a:pPr>
            <a:r>
              <a:rPr lang="sk-SK" sz="2000">
                <a:latin typeface="Garamond" pitchFamily="18" charset="0"/>
              </a:rPr>
              <a:t>	II.	pre každé prirodzené číslo </a:t>
            </a:r>
            <a:r>
              <a:rPr lang="sk-SK" sz="2000" i="1">
                <a:latin typeface="Garamond" pitchFamily="18" charset="0"/>
              </a:rPr>
              <a:t>k</a:t>
            </a:r>
            <a:r>
              <a:rPr lang="sk-SK" sz="2000">
                <a:latin typeface="Garamond" pitchFamily="18" charset="0"/>
              </a:rPr>
              <a:t> z platnosti výroku </a:t>
            </a:r>
            <a:r>
              <a:rPr lang="sk-SK" sz="2000" b="1">
                <a:latin typeface="Garamond" pitchFamily="18" charset="0"/>
              </a:rPr>
              <a:t>P(</a:t>
            </a:r>
            <a:r>
              <a:rPr lang="sk-SK" sz="2000" b="1" i="1">
                <a:latin typeface="Garamond" pitchFamily="18" charset="0"/>
              </a:rPr>
              <a:t>k </a:t>
            </a:r>
            <a:r>
              <a:rPr lang="sk-SK" sz="2000" b="1">
                <a:latin typeface="Garamond" pitchFamily="18" charset="0"/>
              </a:rPr>
              <a:t>)</a:t>
            </a:r>
            <a:r>
              <a:rPr lang="sk-SK" sz="2000">
                <a:latin typeface="Garamond" pitchFamily="18" charset="0"/>
              </a:rPr>
              <a:t>vyplýva platnosť výroku </a:t>
            </a:r>
            <a:r>
              <a:rPr lang="sk-SK" sz="2000" b="1">
                <a:latin typeface="Garamond" pitchFamily="18" charset="0"/>
              </a:rPr>
              <a:t>P(</a:t>
            </a:r>
            <a:r>
              <a:rPr lang="sk-SK" sz="2000" b="1" i="1">
                <a:latin typeface="Garamond" pitchFamily="18" charset="0"/>
              </a:rPr>
              <a:t>k </a:t>
            </a:r>
            <a:r>
              <a:rPr lang="sk-SK" sz="2000" b="1">
                <a:latin typeface="Garamond" pitchFamily="18" charset="0"/>
              </a:rPr>
              <a:t>+ 1</a:t>
            </a:r>
            <a:r>
              <a:rPr lang="sk-SK" sz="2000" b="1" i="1">
                <a:latin typeface="Garamond" pitchFamily="18" charset="0"/>
              </a:rPr>
              <a:t> </a:t>
            </a:r>
            <a:r>
              <a:rPr lang="sk-SK" sz="2000" b="1">
                <a:latin typeface="Garamond" pitchFamily="18" charset="0"/>
              </a:rPr>
              <a:t>)</a:t>
            </a:r>
            <a:r>
              <a:rPr lang="sk-SK" sz="2000">
                <a:latin typeface="Garamond" pitchFamily="18" charset="0"/>
              </a:rPr>
              <a:t>, potom výrok </a:t>
            </a:r>
            <a:r>
              <a:rPr lang="sk-SK" sz="2000" b="1">
                <a:latin typeface="Garamond" pitchFamily="18" charset="0"/>
              </a:rPr>
              <a:t>P(</a:t>
            </a:r>
            <a:r>
              <a:rPr lang="sk-SK" sz="2000" b="1" i="1">
                <a:latin typeface="Garamond" pitchFamily="18" charset="0"/>
              </a:rPr>
              <a:t>n </a:t>
            </a:r>
            <a:r>
              <a:rPr lang="sk-SK" sz="2000" b="1">
                <a:latin typeface="Garamond" pitchFamily="18" charset="0"/>
              </a:rPr>
              <a:t>) </a:t>
            </a:r>
            <a:r>
              <a:rPr lang="sk-SK" sz="2000">
                <a:latin typeface="Garamond" pitchFamily="18" charset="0"/>
              </a:rPr>
              <a:t>platí pre každé prirodzené číslo</a:t>
            </a:r>
          </a:p>
          <a:p>
            <a:pPr marL="758825" indent="-476250">
              <a:tabLst>
                <a:tab pos="387350" algn="l"/>
                <a:tab pos="758825" algn="l"/>
              </a:tabLst>
            </a:pPr>
            <a:r>
              <a:rPr lang="sk-SK" sz="2000">
                <a:latin typeface="Garamond" pitchFamily="18" charset="0"/>
              </a:rPr>
              <a:t>     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04800" y="4724400"/>
            <a:ext cx="609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000">
                <a:latin typeface="Garamond" pitchFamily="18" charset="0"/>
              </a:rPr>
              <a:t>Predpokladajme, že každému prirodzenému číslu n je priradený (pravdivý alebo nepravdivý) výrok </a:t>
            </a:r>
            <a:r>
              <a:rPr lang="sk-SK" sz="2000" b="1">
                <a:latin typeface="Garamond" pitchFamily="18" charset="0"/>
              </a:rPr>
              <a:t>P(</a:t>
            </a:r>
            <a:r>
              <a:rPr lang="sk-SK" sz="2000" b="1" i="1">
                <a:latin typeface="Garamond" pitchFamily="18" charset="0"/>
              </a:rPr>
              <a:t>n </a:t>
            </a:r>
            <a:r>
              <a:rPr lang="sk-SK" sz="2000" b="1">
                <a:latin typeface="Garamond" pitchFamily="18" charset="0"/>
              </a:rPr>
              <a:t>)</a:t>
            </a:r>
            <a:r>
              <a:rPr lang="sk-SK" sz="2000">
                <a:latin typeface="Garamond" pitchFamily="18" charset="0"/>
              </a:rPr>
              <a:t>. Ak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 autoUpdateAnimBg="0"/>
      <p:bldP spid="2063" grpId="0" autoUpdateAnimBg="0"/>
      <p:bldP spid="2065" grpId="0" autoUpdateAnimBg="0"/>
      <p:bldP spid="2067" grpId="0" autoUpdateAnimBg="0"/>
      <p:bldP spid="2069" grpId="0" autoUpdateAnimBg="0"/>
      <p:bldP spid="2070" grpId="0" autoUpdateAnimBg="0"/>
      <p:bldP spid="207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01625" y="771525"/>
          <a:ext cx="8112125" cy="904875"/>
        </p:xfrm>
        <a:graphic>
          <a:graphicData uri="http://schemas.openxmlformats.org/presentationml/2006/ole">
            <p:oleObj spid="_x0000_s2050" name="Document" r:id="rId4" imgW="7860777" imgH="876141" progId="Word.Document.8">
              <p:embed/>
            </p:oleObj>
          </a:graphicData>
        </a:graphic>
      </p:graphicFrame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838200"/>
          </a:xfrm>
        </p:spPr>
        <p:txBody>
          <a:bodyPr/>
          <a:lstStyle/>
          <a:p>
            <a:pPr algn="l" eaLnBrk="1" hangingPunct="1"/>
            <a:r>
              <a:rPr lang="sk-SK" sz="2200" b="1" smtClean="0">
                <a:solidFill>
                  <a:srgbClr val="000099"/>
                </a:solidFill>
                <a:latin typeface="Garamond" pitchFamily="18" charset="0"/>
              </a:rPr>
              <a:t>Tvrdenie</a:t>
            </a:r>
            <a:r>
              <a:rPr lang="sk-SK" sz="2200" smtClean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 smtClean="0">
              <a:solidFill>
                <a:schemeClr val="accent2"/>
              </a:solidFill>
            </a:endParaRP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228600" y="22860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Definícia 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5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2</a:t>
            </a:r>
            <a:r>
              <a:rPr lang="sk-SK" sz="2200">
                <a:latin typeface="Garamond" pitchFamily="18" charset="0"/>
                <a:cs typeface="Times New Roman" pitchFamily="18" charset="0"/>
              </a:rPr>
              <a:t> :</a:t>
            </a:r>
          </a:p>
        </p:txBody>
      </p:sp>
      <p:graphicFrame>
        <p:nvGraphicFramePr>
          <p:cNvPr id="8213" name="Object 21"/>
          <p:cNvGraphicFramePr>
            <a:graphicFrameLocks noChangeAspect="1"/>
          </p:cNvGraphicFramePr>
          <p:nvPr/>
        </p:nvGraphicFramePr>
        <p:xfrm>
          <a:off x="539750" y="2971800"/>
          <a:ext cx="8191500" cy="904875"/>
        </p:xfrm>
        <a:graphic>
          <a:graphicData uri="http://schemas.openxmlformats.org/presentationml/2006/ole">
            <p:oleObj spid="_x0000_s2051" name="Dokument" r:id="rId5" imgW="7936200" imgH="876240" progId="Word.Document.8">
              <p:embed/>
            </p:oleObj>
          </a:graphicData>
        </a:graphic>
      </p:graphicFrame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228600" y="5181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5.3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228600" y="1371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rgbClr val="000099"/>
                </a:solidFill>
                <a:latin typeface="Garamond" pitchFamily="18" charset="0"/>
              </a:rPr>
              <a:t>Tvrdenie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8216" name="Object 24"/>
          <p:cNvGraphicFramePr>
            <a:graphicFrameLocks noChangeAspect="1"/>
          </p:cNvGraphicFramePr>
          <p:nvPr/>
        </p:nvGraphicFramePr>
        <p:xfrm>
          <a:off x="234950" y="1981200"/>
          <a:ext cx="7842250" cy="587375"/>
        </p:xfrm>
        <a:graphic>
          <a:graphicData uri="http://schemas.openxmlformats.org/presentationml/2006/ole">
            <p:oleObj spid="_x0000_s2052" name="Dokument" r:id="rId6" imgW="7356960" imgH="552600" progId="Word.Document.8">
              <p:embed/>
            </p:oleObj>
          </a:graphicData>
        </a:graphic>
      </p:graphicFrame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228600" y="3810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rgbClr val="000066"/>
                </a:solidFill>
                <a:latin typeface="Garamond" pitchFamily="18" charset="0"/>
              </a:rPr>
              <a:t>Vlastnosti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457200" y="4343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/>
              <a:t>Súčet rozdiel, súčin celých čísel sú celé čísla. Kladné celé čísla sú prirodzené čísla</a:t>
            </a:r>
          </a:p>
        </p:txBody>
      </p:sp>
      <p:graphicFrame>
        <p:nvGraphicFramePr>
          <p:cNvPr id="8219" name="Object 27"/>
          <p:cNvGraphicFramePr>
            <a:graphicFrameLocks noChangeAspect="1"/>
          </p:cNvGraphicFramePr>
          <p:nvPr/>
        </p:nvGraphicFramePr>
        <p:xfrm>
          <a:off x="539750" y="5784850"/>
          <a:ext cx="8175625" cy="920750"/>
        </p:xfrm>
        <a:graphic>
          <a:graphicData uri="http://schemas.openxmlformats.org/presentationml/2006/ole">
            <p:oleObj spid="_x0000_s2053" name="Dokument" r:id="rId7" imgW="7669440" imgH="876240" progId="Word.Document.8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212" grpId="0" autoUpdateAnimBg="0"/>
      <p:bldP spid="8214" grpId="0" autoUpdateAnimBg="0"/>
      <p:bldP spid="8215" grpId="0" autoUpdateAnimBg="0"/>
      <p:bldP spid="8217" grpId="0" autoUpdateAnimBg="0"/>
      <p:bldP spid="821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306388" y="1862138"/>
          <a:ext cx="7847012" cy="2616200"/>
        </p:xfrm>
        <a:graphic>
          <a:graphicData uri="http://schemas.openxmlformats.org/presentationml/2006/ole">
            <p:oleObj spid="_x0000_s3074" name="Dokument" r:id="rId4" imgW="7856280" imgH="2628720" progId="Word.Document.8">
              <p:embed/>
            </p:oleObj>
          </a:graphicData>
        </a:graphic>
      </p:graphicFrame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98450" y="642938"/>
          <a:ext cx="7947025" cy="881062"/>
        </p:xfrm>
        <a:graphic>
          <a:graphicData uri="http://schemas.openxmlformats.org/presentationml/2006/ole">
            <p:oleObj spid="_x0000_s3075" name="Dokument" r:id="rId5" imgW="8113320" imgH="894240" progId="Word.Document.8">
              <p:embed/>
            </p:oleObj>
          </a:graphicData>
        </a:graphic>
      </p:graphicFrame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838200"/>
          </a:xfrm>
        </p:spPr>
        <p:txBody>
          <a:bodyPr/>
          <a:lstStyle/>
          <a:p>
            <a:pPr algn="l" eaLnBrk="1" hangingPunct="1"/>
            <a:r>
              <a:rPr lang="sk-SK" sz="2200" b="1" smtClean="0">
                <a:solidFill>
                  <a:schemeClr val="accent2"/>
                </a:solidFill>
                <a:latin typeface="Garamond" pitchFamily="18" charset="0"/>
              </a:rPr>
              <a:t>Veta 5.4</a:t>
            </a:r>
            <a:r>
              <a:rPr lang="sk-SK" sz="2200" smtClean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 smtClean="0">
              <a:solidFill>
                <a:schemeClr val="accent2"/>
              </a:solidFill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04800" y="4495800"/>
            <a:ext cx="7772400" cy="533400"/>
          </a:xfrm>
          <a:prstGeom prst="rect">
            <a:avLst/>
          </a:prstGeom>
          <a:gradFill rotWithShape="0">
            <a:gsLst>
              <a:gs pos="0">
                <a:srgbClr val="9F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sk-SK" sz="22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Dôsledok</a:t>
            </a:r>
            <a:r>
              <a:rPr lang="sk-SK" sz="220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Times New Roman" pitchFamily="18" charset="0"/>
              </a:rPr>
              <a:t> </a:t>
            </a:r>
            <a:r>
              <a:rPr lang="sk-SK" sz="220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(Zovšeobecnený princíp matematickej indukcie) </a:t>
            </a:r>
            <a:r>
              <a:rPr lang="sk-SK" sz="220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Times New Roman" pitchFamily="18" charset="0"/>
              </a:rPr>
              <a:t>:</a:t>
            </a:r>
            <a:endParaRPr lang="sk-SK" sz="220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668338" y="5089525"/>
          <a:ext cx="8188325" cy="1520825"/>
        </p:xfrm>
        <a:graphic>
          <a:graphicData uri="http://schemas.openxmlformats.org/presentationml/2006/ole">
            <p:oleObj spid="_x0000_s3076" name="Dokument" r:id="rId6" imgW="8190720" imgH="1523880" progId="Word.Document.8">
              <p:embed/>
            </p:oleObj>
          </a:graphicData>
        </a:graphic>
      </p:graphicFrame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228600" y="1447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5.5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r>
              <a:rPr lang="sk-SK" sz="2200">
                <a:solidFill>
                  <a:schemeClr val="accent2"/>
                </a:solidFill>
              </a:rPr>
              <a:t/>
            </a:r>
            <a:br>
              <a:rPr lang="sk-SK" sz="2200">
                <a:solidFill>
                  <a:schemeClr val="accent2"/>
                </a:solidFill>
              </a:rPr>
            </a:br>
            <a:endParaRPr lang="sk-SK" sz="2200">
              <a:solidFill>
                <a:schemeClr val="accent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390" grpId="0" animBg="1" autoUpdateAnimBg="0"/>
      <p:bldP spid="1639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298450" y="533400"/>
          <a:ext cx="7875588" cy="895350"/>
        </p:xfrm>
        <a:graphic>
          <a:graphicData uri="http://schemas.openxmlformats.org/presentationml/2006/ole">
            <p:oleObj spid="_x0000_s4098" name="Dokument" r:id="rId4" imgW="7876080" imgH="905040" progId="Word.Document.8">
              <p:embed/>
            </p:oleObj>
          </a:graphicData>
        </a:graphic>
      </p:graphicFrame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77724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sk-SK" sz="2200" b="1" smtClean="0">
                <a:solidFill>
                  <a:schemeClr val="accent2"/>
                </a:solidFill>
                <a:latin typeface="Garamond" pitchFamily="18" charset="0"/>
              </a:rPr>
              <a:t>Veta 5.6</a:t>
            </a:r>
            <a:r>
              <a:rPr lang="sk-SK" sz="2200" smtClean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r>
              <a:rPr lang="sk-SK" sz="2200" smtClean="0">
                <a:solidFill>
                  <a:schemeClr val="accent2"/>
                </a:solidFill>
                <a:latin typeface="Garamond" pitchFamily="18" charset="0"/>
              </a:rPr>
              <a:t>  </a:t>
            </a:r>
            <a:r>
              <a:rPr lang="sk-SK" sz="22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</a:t>
            </a:r>
            <a:r>
              <a:rPr lang="sk-SK" sz="22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uklidová veta o delení</a:t>
            </a:r>
            <a:endParaRPr lang="sk-SK" sz="2200" smtClean="0">
              <a:solidFill>
                <a:schemeClr val="accent2"/>
              </a:solidFill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28600" y="12192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Definícia 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5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2</a:t>
            </a:r>
            <a:r>
              <a:rPr lang="sk-SK" sz="2200">
                <a:latin typeface="Garamond" pitchFamily="18" charset="0"/>
                <a:cs typeface="Times New Roman" pitchFamily="18" charset="0"/>
              </a:rPr>
              <a:t> :</a:t>
            </a:r>
          </a:p>
        </p:txBody>
      </p:sp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539750" y="1828800"/>
          <a:ext cx="8075613" cy="1747838"/>
        </p:xfrm>
        <a:graphic>
          <a:graphicData uri="http://schemas.openxmlformats.org/presentationml/2006/ole">
            <p:oleObj spid="_x0000_s4099" name="Dokument" r:id="rId5" imgW="8083080" imgH="1762200" progId="Word.Document.8">
              <p:embed/>
            </p:oleObj>
          </a:graphicData>
        </a:graphic>
      </p:graphicFrame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228600" y="3505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5.7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298450" y="4191000"/>
          <a:ext cx="7875588" cy="2614613"/>
        </p:xfrm>
        <a:graphic>
          <a:graphicData uri="http://schemas.openxmlformats.org/presentationml/2006/ole">
            <p:oleObj spid="_x0000_s4100" name="Dokument" r:id="rId6" imgW="7876080" imgH="2628720" progId="Word.Document.8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6" grpId="0" autoUpdateAnimBg="0"/>
      <p:bldP spid="1741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298450" y="539750"/>
          <a:ext cx="7875588" cy="1308100"/>
        </p:xfrm>
        <a:graphic>
          <a:graphicData uri="http://schemas.openxmlformats.org/presentationml/2006/ole">
            <p:oleObj spid="_x0000_s5122" name="Dokument" r:id="rId4" imgW="7875442" imgH="1314032" progId="Word.Document.8">
              <p:embed/>
            </p:oleObj>
          </a:graphicData>
        </a:graphic>
      </p:graphicFrame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7772400" cy="838200"/>
          </a:xfrm>
        </p:spPr>
        <p:txBody>
          <a:bodyPr/>
          <a:lstStyle/>
          <a:p>
            <a:pPr algn="l" eaLnBrk="1" hangingPunct="1"/>
            <a:r>
              <a:rPr lang="sk-SK" sz="2200" b="1" smtClean="0">
                <a:solidFill>
                  <a:schemeClr val="accent2"/>
                </a:solidFill>
                <a:latin typeface="Garamond" pitchFamily="18" charset="0"/>
              </a:rPr>
              <a:t>Veta 5.8</a:t>
            </a:r>
            <a:r>
              <a:rPr lang="sk-SK" sz="2200" smtClean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 smtClean="0">
              <a:solidFill>
                <a:schemeClr val="accent2"/>
              </a:solidFill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28600" y="1752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Definícia 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5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3</a:t>
            </a:r>
            <a:r>
              <a:rPr lang="sk-SK" sz="2200">
                <a:latin typeface="Garamond" pitchFamily="18" charset="0"/>
                <a:cs typeface="Times New Roman" pitchFamily="18" charset="0"/>
              </a:rPr>
              <a:t> :</a:t>
            </a:r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455613" y="2516188"/>
          <a:ext cx="8572500" cy="2616200"/>
        </p:xfrm>
        <a:graphic>
          <a:graphicData uri="http://schemas.openxmlformats.org/presentationml/2006/ole">
            <p:oleObj spid="_x0000_s5123" name="Dokument" r:id="rId5" imgW="8578800" imgH="2619360" progId="Word.Document.8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  <p:bldP spid="19460" grpId="0" autoUpdateAnimBg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99</Words>
  <Application>Microsoft Office PowerPoint</Application>
  <PresentationFormat>Prezentácia na obrazovke (4:3)</PresentationFormat>
  <Paragraphs>23</Paragraphs>
  <Slides>5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snímok</vt:lpstr>
      </vt:variant>
      <vt:variant>
        <vt:i4>5</vt:i4>
      </vt:variant>
    </vt:vector>
  </HeadingPairs>
  <TitlesOfParts>
    <vt:vector size="13" baseType="lpstr">
      <vt:lpstr>Times New Roman</vt:lpstr>
      <vt:lpstr>Arial</vt:lpstr>
      <vt:lpstr>Calibri</vt:lpstr>
      <vt:lpstr>Garamond</vt:lpstr>
      <vt:lpstr>Výchozí návrh</vt:lpstr>
      <vt:lpstr>Dokument programu Microsoft Word</vt:lpstr>
      <vt:lpstr>Dokument programu Microsoft Office Word 97 - 2003</vt:lpstr>
      <vt:lpstr>Dokument formátu Microsoft Word</vt:lpstr>
      <vt:lpstr>5. Celé čísla a matematická indukcia</vt:lpstr>
      <vt:lpstr>Tvrdenie :</vt:lpstr>
      <vt:lpstr>Veta 5.4 :</vt:lpstr>
      <vt:lpstr>Veta 5.6 :  Euklidová veta o delení</vt:lpstr>
      <vt:lpstr>Veta 5.8 :</vt:lpstr>
    </vt:vector>
  </TitlesOfParts>
  <Company>PF KU Ružomberok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5.Celé čísla a matematická indukcia</dc:title>
  <dc:creator>RNDr. Štefan Tkačik</dc:creator>
  <cp:lastModifiedBy>uzivatel</cp:lastModifiedBy>
  <cp:revision>26</cp:revision>
  <dcterms:created xsi:type="dcterms:W3CDTF">2003-09-06T16:18:39Z</dcterms:created>
  <dcterms:modified xsi:type="dcterms:W3CDTF">2011-09-01T09:48:21Z</dcterms:modified>
</cp:coreProperties>
</file>