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FFFFF"/>
    <a:srgbClr val="CCEC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2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image" Target="../media/image10.emf"/><Relationship Id="rId4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4963C-B146-4F8E-9616-56C4259329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58ABB-571C-4DFA-B0EE-15A2ADCAB1E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B7A672-ACFD-42A6-88A7-F6D8D164DA1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D7CB3E-3AF1-42C9-A99A-E63C87ACC386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A3AD8F-BF68-4E21-8BEF-33741F737ED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8B04CE-1FC9-45B8-8BBF-3C0E276786A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3268-B403-4CCD-B1BB-0093EF37F7E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ED8F69-1CB3-4BE9-8ACF-9B5013E13E18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DC1D90-911A-496D-987C-0036375B8AD3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5F4C01-5550-4CD2-8F65-868FA48128D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BE638C-180B-4F27-B0C6-49701A34ADA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21889C5-4F7B-45C6-A6E6-367C31867A9F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4.doc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Dokument_programu_Microsoft_Office_Word_97_-_20033.doc"/><Relationship Id="rId5" Type="http://schemas.openxmlformats.org/officeDocument/2006/relationships/oleObject" Target="../embeddings/Dokument_programu_Microsoft_Office_Word_97_-_20032.doc"/><Relationship Id="rId4" Type="http://schemas.openxmlformats.org/officeDocument/2006/relationships/oleObject" Target="../embeddings/Dokument_programu_Microsoft_Office_Word_97_-_2003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Office_Word_97_-_20037.doc"/><Relationship Id="rId5" Type="http://schemas.openxmlformats.org/officeDocument/2006/relationships/oleObject" Target="../embeddings/Dokument_programu_Microsoft_Office_Word_97_-_20036.doc"/><Relationship Id="rId4" Type="http://schemas.openxmlformats.org/officeDocument/2006/relationships/oleObject" Target="../embeddings/Dokument_programu_Microsoft_Office_Word_97_-_20035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5" Type="http://schemas.openxmlformats.org/officeDocument/2006/relationships/oleObject" Target="../embeddings/Dokument_programu_Microsoft_Office_Word_97_-_20039.doc"/><Relationship Id="rId4" Type="http://schemas.openxmlformats.org/officeDocument/2006/relationships/oleObject" Target="../embeddings/Dokument_programu_Microsoft_Office_Word_97_-_20038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oleObject" Target="../embeddings/Dokument_programu_Microsoft_Office_Word_97_-_200313.doc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Office_Word_97_-_200312.doc"/><Relationship Id="rId5" Type="http://schemas.openxmlformats.org/officeDocument/2006/relationships/oleObject" Target="../embeddings/Dokument_programu_Microsoft_Office_Word_97_-_200311.doc"/><Relationship Id="rId4" Type="http://schemas.openxmlformats.org/officeDocument/2006/relationships/oleObject" Target="../embeddings/Dokument_programu_Microsoft_Office_Word_97_-_200310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4" Type="http://schemas.openxmlformats.org/officeDocument/2006/relationships/oleObject" Target="../embeddings/Dokument_programu_Microsoft_Office_Word_97_-_200314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100000">
              <a:srgbClr val="9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523875" y="1095375"/>
          <a:ext cx="8382000" cy="1714500"/>
        </p:xfrm>
        <a:graphic>
          <a:graphicData uri="http://schemas.openxmlformats.org/presentationml/2006/ole">
            <p:oleObj spid="_x0000_s1026" name="Dokument" r:id="rId4" imgW="8056080" imgH="1632240" progId="Word.Document.8">
              <p:embed/>
            </p:oleObj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762000"/>
          </a:xfrm>
        </p:spPr>
        <p:txBody>
          <a:bodyPr/>
          <a:lstStyle/>
          <a:p>
            <a:pPr eaLnBrk="1" hangingPunct="1">
              <a:defRPr/>
            </a:pPr>
            <a:r>
              <a:rPr lang="sk-SK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  <a:r>
              <a:rPr lang="sk-SK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. </a:t>
            </a:r>
            <a:r>
              <a:rPr lang="sk-SK" sz="260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Rekurzívne definície, postupnosti, konečné rady</a:t>
            </a: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228600" y="4572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6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81000" y="2159000"/>
          <a:ext cx="7874000" cy="1254125"/>
        </p:xfrm>
        <a:graphic>
          <a:graphicData uri="http://schemas.openxmlformats.org/presentationml/2006/ole">
            <p:oleObj spid="_x0000_s1027" name="Dokument" r:id="rId5" imgW="7623000" imgH="1219320" progId="Word.Document.8">
              <p:embed/>
            </p:oleObj>
          </a:graphicData>
        </a:graphic>
      </p:graphicFrame>
      <p:graphicFrame>
        <p:nvGraphicFramePr>
          <p:cNvPr id="2073" name="Object 25"/>
          <p:cNvGraphicFramePr>
            <a:graphicFrameLocks noChangeAspect="1"/>
          </p:cNvGraphicFramePr>
          <p:nvPr/>
        </p:nvGraphicFramePr>
        <p:xfrm>
          <a:off x="381000" y="3016250"/>
          <a:ext cx="7874000" cy="1254125"/>
        </p:xfrm>
        <a:graphic>
          <a:graphicData uri="http://schemas.openxmlformats.org/presentationml/2006/ole">
            <p:oleObj spid="_x0000_s1028" name="Dokument" r:id="rId6" imgW="7623000" imgH="1219320" progId="Word.Document.8">
              <p:embed/>
            </p:oleObj>
          </a:graphicData>
        </a:graphic>
      </p:graphicFrame>
      <p:graphicFrame>
        <p:nvGraphicFramePr>
          <p:cNvPr id="2074" name="Object 26"/>
          <p:cNvGraphicFramePr>
            <a:graphicFrameLocks noChangeAspect="1"/>
          </p:cNvGraphicFramePr>
          <p:nvPr/>
        </p:nvGraphicFramePr>
        <p:xfrm>
          <a:off x="381000" y="4159250"/>
          <a:ext cx="7842250" cy="1381125"/>
        </p:xfrm>
        <a:graphic>
          <a:graphicData uri="http://schemas.openxmlformats.org/presentationml/2006/ole">
            <p:oleObj spid="_x0000_s1029" name="Dokument" r:id="rId7" imgW="7356600" imgH="1295280" progId="Word.Document.8">
              <p:embed/>
            </p:oleObj>
          </a:graphicData>
        </a:graphic>
      </p:graphicFrame>
      <p:sp>
        <p:nvSpPr>
          <p:cNvPr id="2075" name="Text Box 27"/>
          <p:cNvSpPr txBox="1">
            <a:spLocks noChangeArrowheads="1"/>
          </p:cNvSpPr>
          <p:nvPr/>
        </p:nvSpPr>
        <p:spPr bwMode="auto">
          <a:xfrm>
            <a:off x="381000" y="5410200"/>
            <a:ext cx="8458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tabLst>
                <a:tab pos="2381250" algn="l"/>
              </a:tabLst>
            </a:pPr>
            <a:r>
              <a:rPr lang="sk-SK" sz="2000">
                <a:solidFill>
                  <a:srgbClr val="FF0000"/>
                </a:solidFill>
              </a:rPr>
              <a:t>Rekurzívna definícia</a:t>
            </a:r>
            <a:r>
              <a:rPr lang="sk-SK" sz="2000"/>
              <a:t> :	I. určíme </a:t>
            </a:r>
            <a:r>
              <a:rPr lang="sk-SK" sz="2000">
                <a:latin typeface="Symbol" pitchFamily="18" charset="2"/>
              </a:rPr>
              <a:t>f</a:t>
            </a:r>
            <a:r>
              <a:rPr lang="sk-SK" sz="2000"/>
              <a:t>(</a:t>
            </a:r>
            <a:r>
              <a:rPr lang="sk-SK" sz="2000" i="1"/>
              <a:t>p</a:t>
            </a:r>
            <a:r>
              <a:rPr lang="sk-SK" sz="2000"/>
              <a:t>)</a:t>
            </a:r>
          </a:p>
          <a:p>
            <a:pPr>
              <a:spcBef>
                <a:spcPct val="50000"/>
              </a:spcBef>
              <a:tabLst>
                <a:tab pos="2381250" algn="l"/>
              </a:tabLst>
            </a:pPr>
            <a:r>
              <a:rPr lang="sk-SK" sz="2000"/>
              <a:t>	II. pre každé </a:t>
            </a:r>
            <a:r>
              <a:rPr lang="sk-SK" sz="2000" i="1"/>
              <a:t>m</a:t>
            </a:r>
            <a:r>
              <a:rPr lang="en-US" sz="2000"/>
              <a:t>&gt;</a:t>
            </a:r>
            <a:r>
              <a:rPr lang="en-US" sz="2000" i="1"/>
              <a:t>p</a:t>
            </a:r>
            <a:r>
              <a:rPr lang="sk-SK" sz="2000"/>
              <a:t> určíme </a:t>
            </a:r>
            <a:r>
              <a:rPr lang="sk-SK" sz="2000">
                <a:latin typeface="Symbol" pitchFamily="18" charset="2"/>
              </a:rPr>
              <a:t>f(</a:t>
            </a:r>
            <a:r>
              <a:rPr lang="sk-SK" sz="2000" i="1"/>
              <a:t>m</a:t>
            </a:r>
            <a:r>
              <a:rPr lang="sk-SK" sz="2000"/>
              <a:t>) pomocou </a:t>
            </a:r>
            <a:r>
              <a:rPr lang="sk-SK" sz="2000">
                <a:latin typeface="Symbol" pitchFamily="18" charset="2"/>
              </a:rPr>
              <a:t>f</a:t>
            </a:r>
            <a:r>
              <a:rPr lang="sk-SK" sz="2000"/>
              <a:t>(</a:t>
            </a:r>
            <a:r>
              <a:rPr lang="sk-SK" sz="2000" i="1"/>
              <a:t>k</a:t>
            </a:r>
            <a:r>
              <a:rPr lang="sk-SK" sz="2000"/>
              <a:t>) pre </a:t>
            </a:r>
            <a:r>
              <a:rPr lang="sk-SK" sz="2000" i="1"/>
              <a:t>p</a:t>
            </a:r>
            <a:r>
              <a:rPr lang="sk-SK" sz="2000">
                <a:sym typeface="Symbol" pitchFamily="18" charset="2"/>
              </a:rPr>
              <a:t></a:t>
            </a:r>
            <a:r>
              <a:rPr lang="sk-SK" sz="2000" i="1">
                <a:sym typeface="Symbol" pitchFamily="18" charset="2"/>
              </a:rPr>
              <a:t>k</a:t>
            </a:r>
            <a:r>
              <a:rPr lang="sk-SK" sz="2000">
                <a:sym typeface="Symbol" pitchFamily="18" charset="2"/>
              </a:rPr>
              <a:t></a:t>
            </a:r>
            <a:r>
              <a:rPr lang="sk-SK" sz="2000" i="1">
                <a:sym typeface="Symbol" pitchFamily="18" charset="2"/>
              </a:rPr>
              <a:t>m</a:t>
            </a:r>
            <a:r>
              <a:rPr lang="sk-SK" sz="2000"/>
              <a:t> </a:t>
            </a:r>
          </a:p>
          <a:p>
            <a:pPr>
              <a:spcBef>
                <a:spcPct val="50000"/>
              </a:spcBef>
              <a:tabLst>
                <a:tab pos="2381250" algn="l"/>
              </a:tabLst>
            </a:pPr>
            <a:r>
              <a:rPr lang="sk-SK" sz="2000"/>
              <a:t>	II</a:t>
            </a:r>
            <a:r>
              <a:rPr lang="en-US" sz="2000"/>
              <a:t>’.</a:t>
            </a:r>
            <a:r>
              <a:rPr lang="sk-SK" sz="2000"/>
              <a:t>určíme </a:t>
            </a:r>
            <a:r>
              <a:rPr lang="sk-SK" sz="2000">
                <a:latin typeface="Symbol" pitchFamily="18" charset="2"/>
              </a:rPr>
              <a:t>f</a:t>
            </a:r>
            <a:r>
              <a:rPr lang="sk-SK" sz="2000"/>
              <a:t>(</a:t>
            </a:r>
            <a:r>
              <a:rPr lang="sk-SK" sz="2000" i="1"/>
              <a:t>k</a:t>
            </a:r>
            <a:r>
              <a:rPr lang="sk-SK" sz="2000"/>
              <a:t>+1) pomocou </a:t>
            </a:r>
            <a:r>
              <a:rPr lang="sk-SK" sz="2000">
                <a:latin typeface="Symbol" pitchFamily="18" charset="2"/>
              </a:rPr>
              <a:t>f</a:t>
            </a:r>
            <a:r>
              <a:rPr lang="sk-SK" sz="2000"/>
              <a:t>(</a:t>
            </a:r>
            <a:r>
              <a:rPr lang="sk-SK" sz="2000" i="1"/>
              <a:t>k</a:t>
            </a:r>
            <a:r>
              <a:rPr lang="sk-SK" sz="2000"/>
              <a:t>), pre každé </a:t>
            </a:r>
            <a:r>
              <a:rPr lang="sk-SK" sz="2000" i="1"/>
              <a:t>k</a:t>
            </a:r>
            <a:r>
              <a:rPr lang="sk-SK" sz="2000"/>
              <a:t>=</a:t>
            </a:r>
            <a:r>
              <a:rPr lang="sk-SK" sz="2000" i="1"/>
              <a:t>p</a:t>
            </a:r>
            <a:r>
              <a:rPr lang="sk-SK" sz="2000"/>
              <a:t>, </a:t>
            </a:r>
            <a:r>
              <a:rPr lang="sk-SK" sz="2000" i="1"/>
              <a:t>p</a:t>
            </a:r>
            <a:r>
              <a:rPr lang="sk-SK" sz="2000"/>
              <a:t>+1, ...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63" grpId="0" autoUpdateAnimBg="0"/>
      <p:bldP spid="2075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221" name="Object 29"/>
          <p:cNvGraphicFramePr>
            <a:graphicFrameLocks noChangeAspect="1"/>
          </p:cNvGraphicFramePr>
          <p:nvPr/>
        </p:nvGraphicFramePr>
        <p:xfrm>
          <a:off x="381000" y="460375"/>
          <a:ext cx="8128000" cy="1238250"/>
        </p:xfrm>
        <a:graphic>
          <a:graphicData uri="http://schemas.openxmlformats.org/presentationml/2006/ole">
            <p:oleObj spid="_x0000_s2050" name="Dokument" r:id="rId4" imgW="7867080" imgH="1213200" progId="Word.Document.8">
              <p:embed/>
            </p:oleObj>
          </a:graphicData>
        </a:graphic>
      </p:graphicFrame>
      <p:sp>
        <p:nvSpPr>
          <p:cNvPr id="8212" name="Rectangle 20"/>
          <p:cNvSpPr>
            <a:spLocks noChangeArrowheads="1"/>
          </p:cNvSpPr>
          <p:nvPr/>
        </p:nvSpPr>
        <p:spPr bwMode="auto">
          <a:xfrm>
            <a:off x="228600" y="1066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6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2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8216" name="Object 24"/>
          <p:cNvGraphicFramePr>
            <a:graphicFrameLocks noChangeAspect="1"/>
          </p:cNvGraphicFramePr>
          <p:nvPr/>
        </p:nvGraphicFramePr>
        <p:xfrm>
          <a:off x="762000" y="1800225"/>
          <a:ext cx="7556500" cy="1857375"/>
        </p:xfrm>
        <a:graphic>
          <a:graphicData uri="http://schemas.openxmlformats.org/presentationml/2006/ole">
            <p:oleObj spid="_x0000_s2051" name="Dokument" r:id="rId5" imgW="7090560" imgH="1752480" progId="Word.Document.8">
              <p:embed/>
            </p:oleObj>
          </a:graphicData>
        </a:graphic>
      </p:graphicFrame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228600" y="3429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000066"/>
                </a:solidFill>
                <a:latin typeface="Garamond" pitchFamily="18" charset="0"/>
              </a:rPr>
              <a:t>Vlastnosti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  <a:cs typeface="Times New Roman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8222" name="Object 30"/>
          <p:cNvGraphicFramePr>
            <a:graphicFrameLocks noChangeAspect="1"/>
          </p:cNvGraphicFramePr>
          <p:nvPr/>
        </p:nvGraphicFramePr>
        <p:xfrm>
          <a:off x="754063" y="4251325"/>
          <a:ext cx="6972300" cy="1989138"/>
        </p:xfrm>
        <a:graphic>
          <a:graphicData uri="http://schemas.openxmlformats.org/presentationml/2006/ole">
            <p:oleObj spid="_x0000_s2052" name="Document" r:id="rId6" imgW="6630166" imgH="1885827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2" grpId="0" autoUpdateAnimBg="0"/>
      <p:bldP spid="8217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397" name="Object 13"/>
          <p:cNvGraphicFramePr>
            <a:graphicFrameLocks noChangeAspect="1"/>
          </p:cNvGraphicFramePr>
          <p:nvPr/>
        </p:nvGraphicFramePr>
        <p:xfrm>
          <a:off x="714375" y="4071938"/>
          <a:ext cx="8032750" cy="2444750"/>
        </p:xfrm>
        <a:graphic>
          <a:graphicData uri="http://schemas.openxmlformats.org/presentationml/2006/ole">
            <p:oleObj spid="_x0000_s3074" name="Dokument" r:id="rId4" imgW="7536240" imgH="2305080" progId="Word.Document.8">
              <p:embed/>
            </p:oleObj>
          </a:graphicData>
        </a:graphic>
      </p:graphicFrame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301625" y="777875"/>
          <a:ext cx="8429625" cy="3349625"/>
        </p:xfrm>
        <a:graphic>
          <a:graphicData uri="http://schemas.openxmlformats.org/presentationml/2006/ole">
            <p:oleObj spid="_x0000_s3075" name="Document" r:id="rId5" imgW="7912308" imgH="3142805" progId="Word.Document.8">
              <p:embed/>
            </p:oleObj>
          </a:graphicData>
        </a:graphic>
      </p:graphicFrame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6.1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228600" y="3505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6.2 :</a:t>
            </a:r>
            <a:endParaRPr lang="sk-SK" sz="220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autoUpdateAnimBg="0"/>
      <p:bldP spid="16396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66750" y="2514600"/>
          <a:ext cx="7826375" cy="1381125"/>
        </p:xfrm>
        <a:graphic>
          <a:graphicData uri="http://schemas.openxmlformats.org/presentationml/2006/ole">
            <p:oleObj spid="_x0000_s4098" name="Document" r:id="rId4" imgW="7350515" imgH="1295134" progId="Word.Document.8">
              <p:embed/>
            </p:oleObj>
          </a:graphicData>
        </a:graphic>
      </p:graphicFrame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301625" y="777875"/>
          <a:ext cx="8223250" cy="1460500"/>
        </p:xfrm>
        <a:graphic>
          <a:graphicData uri="http://schemas.openxmlformats.org/presentationml/2006/ole">
            <p:oleObj spid="_x0000_s4099" name="Document" r:id="rId5" imgW="7842399" imgH="1400242" progId="Word.Document.8">
              <p:embed/>
            </p:oleObj>
          </a:graphicData>
        </a:graphic>
      </p:graphicFrame>
      <p:sp>
        <p:nvSpPr>
          <p:cNvPr id="17412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6.3 :</a:t>
            </a:r>
            <a:endParaRPr lang="sk-SK" sz="2200" smtClean="0">
              <a:solidFill>
                <a:schemeClr val="accent2"/>
              </a:solidFill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28600" y="1828800"/>
            <a:ext cx="77724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6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3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228600" y="34290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6.4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7416" name="Object 8"/>
          <p:cNvGraphicFramePr>
            <a:graphicFrameLocks noChangeAspect="1"/>
          </p:cNvGraphicFramePr>
          <p:nvPr/>
        </p:nvGraphicFramePr>
        <p:xfrm>
          <a:off x="682625" y="3886200"/>
          <a:ext cx="7762875" cy="793750"/>
        </p:xfrm>
        <a:graphic>
          <a:graphicData uri="http://schemas.openxmlformats.org/presentationml/2006/ole">
            <p:oleObj spid="_x0000_s4100" name="Document" r:id="rId6" imgW="7406370" imgH="765273" progId="Word.Document.8">
              <p:embed/>
            </p:oleObj>
          </a:graphicData>
        </a:graphic>
      </p:graphicFrame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28600" y="4343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6.5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17418" name="Object 10"/>
          <p:cNvGraphicFramePr>
            <a:graphicFrameLocks noChangeAspect="1"/>
          </p:cNvGraphicFramePr>
          <p:nvPr/>
        </p:nvGraphicFramePr>
        <p:xfrm>
          <a:off x="349250" y="5035550"/>
          <a:ext cx="8350250" cy="1746250"/>
        </p:xfrm>
        <a:graphic>
          <a:graphicData uri="http://schemas.openxmlformats.org/presentationml/2006/ole">
            <p:oleObj spid="_x0000_s4101" name="Document" r:id="rId7" imgW="8029063" imgH="1669851" progId="Word.Document.8">
              <p:embed/>
            </p:oleObj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7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utoUpdateAnimBg="0"/>
      <p:bldP spid="17414" grpId="0" autoUpdateAnimBg="0"/>
      <p:bldP spid="17415" grpId="0" autoUpdateAnimBg="0"/>
      <p:bldP spid="1741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349250" y="609600"/>
          <a:ext cx="8350250" cy="1746250"/>
        </p:xfrm>
        <a:graphic>
          <a:graphicData uri="http://schemas.openxmlformats.org/presentationml/2006/ole">
            <p:oleObj spid="_x0000_s5122" name="Document" r:id="rId4" imgW="8029063" imgH="1669851" progId="Word.Document.8">
              <p:embed/>
            </p:oleObj>
          </a:graphicData>
        </a:graphic>
      </p:graphicFrame>
      <p:sp>
        <p:nvSpPr>
          <p:cNvPr id="18439" name="Rectangle 7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533400"/>
          </a:xfrm>
        </p:spPr>
        <p:txBody>
          <a:bodyPr/>
          <a:lstStyle/>
          <a:p>
            <a:pPr algn="l" eaLnBrk="1" hangingPunct="1"/>
            <a:r>
              <a:rPr lang="sk-SK" sz="2200" b="1" smtClean="0">
                <a:solidFill>
                  <a:schemeClr val="accent2"/>
                </a:solidFill>
                <a:latin typeface="Garamond" pitchFamily="18" charset="0"/>
              </a:rPr>
              <a:t>Veta 6.6 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9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940</TotalTime>
  <Words>41</Words>
  <Application>Microsoft Office PowerPoint</Application>
  <PresentationFormat>Prezentácia na obrazovke (4:3)</PresentationFormat>
  <Paragraphs>14</Paragraphs>
  <Slides>5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5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5</vt:i4>
      </vt:variant>
    </vt:vector>
  </HeadingPairs>
  <TitlesOfParts>
    <vt:vector size="13" baseType="lpstr">
      <vt:lpstr>Times New Roman</vt:lpstr>
      <vt:lpstr>Arial</vt:lpstr>
      <vt:lpstr>Calibri</vt:lpstr>
      <vt:lpstr>Garamond</vt:lpstr>
      <vt:lpstr>Symbol</vt:lpstr>
      <vt:lpstr>Výchozí návrh</vt:lpstr>
      <vt:lpstr>Dokument programu Microsoft Word</vt:lpstr>
      <vt:lpstr>Dokument programu Microsoft Office Word 97 - 2003</vt:lpstr>
      <vt:lpstr>6. Rekurzívne definície, postupnosti, konečné rady</vt:lpstr>
      <vt:lpstr>Snímka 2</vt:lpstr>
      <vt:lpstr>Veta 6.1 :</vt:lpstr>
      <vt:lpstr>Veta 6.3 :</vt:lpstr>
      <vt:lpstr>Veta 6.6 :</vt:lpstr>
    </vt:vector>
  </TitlesOfParts>
  <Company>PF KU Ružomberok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6.Rekurzívne definicie, postupnosti a mocniny</dc:title>
  <dc:creator>RNDr. Štefan Tkačik</dc:creator>
  <cp:lastModifiedBy>uzivatel</cp:lastModifiedBy>
  <cp:revision>36</cp:revision>
  <dcterms:created xsi:type="dcterms:W3CDTF">2003-09-06T16:18:39Z</dcterms:created>
  <dcterms:modified xsi:type="dcterms:W3CDTF">2011-09-01T09:48:48Z</dcterms:modified>
</cp:coreProperties>
</file>